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notesMasterIdLst>
    <p:notesMasterId r:id="rId6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29292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10944" y="1089124"/>
            <a:ext cx="4921963" cy="6762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AI开发工作流反馈报告</a:t>
            </a:r>
            <a:endParaRPr lang="en-US" sz="3800" dirty="0"/>
          </a:p>
        </p:txBody>
      </p:sp>
      <p:sp>
        <p:nvSpPr>
          <p:cNvPr id="3" name="Text 1"/>
          <p:cNvSpPr/>
          <p:nvPr/>
        </p:nvSpPr>
        <p:spPr>
          <a:xfrm>
            <a:off x="2619488" y="2019300"/>
            <a:ext cx="3905024" cy="3905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Bef>
                <a:spcPts val="2000"/>
              </a:spcBef>
              <a:spcAft>
                <a:spcPts val="2200"/>
              </a:spcAft>
              <a:buNone/>
            </a:pPr>
            <a:r>
              <a:rPr lang="en-US" sz="2200" dirty="0">
                <a:solidFill>
                  <a:srgbClr val="E337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Dify · MCP · 前端开发经验总结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3810000" y="3070175"/>
            <a:ext cx="1524000" cy="50750"/>
          </a:xfrm>
          <a:prstGeom prst="rect">
            <a:avLst/>
          </a:prstGeom>
          <a:solidFill>
            <a:srgbClr val="E33737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Text 3"/>
          <p:cNvSpPr/>
          <p:nvPr/>
        </p:nvSpPr>
        <p:spPr>
          <a:xfrm>
            <a:off x="4147096" y="3628876"/>
            <a:ext cx="866805" cy="2476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4000"/>
              </a:spcBef>
              <a:spcAft>
                <a:spcPts val="1400"/>
              </a:spcAft>
              <a:buNone/>
            </a:pPr>
            <a:r>
              <a:rPr lang="en-US" sz="1400" dirty="0">
                <a:solidFill>
                  <a:srgbClr val="CCCBC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2026年1月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1184225"/>
          </a:xfrm>
          <a:prstGeom prst="rect">
            <a:avLst/>
          </a:prstGeom>
          <a:solidFill>
            <a:srgbClr val="29292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381000" y="190500"/>
            <a:ext cx="8549640" cy="3905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Dify工作流的挑战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381000" y="631775"/>
            <a:ext cx="8549640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400"/>
              </a:spcBef>
              <a:spcAft>
                <a:spcPts val="1200"/>
              </a:spcAft>
              <a:buNone/>
            </a:pPr>
            <a:r>
              <a:rPr lang="en-US" sz="1200" dirty="0">
                <a:solidFill>
                  <a:srgbClr val="E337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Slide 1 - 主要痛点分析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381000" y="1565225"/>
            <a:ext cx="6088582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200"/>
              </a:spcBef>
              <a:spcAft>
                <a:spcPts val="300"/>
              </a:spcAft>
              <a:buNone/>
            </a:pPr>
            <a:r>
              <a:rPr lang="en-US" sz="1200" b="1" dirty="0">
                <a:solidFill>
                  <a:srgbClr val="E337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调试诊断复杂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381000" y="1901726"/>
            <a:ext cx="6088582" cy="180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1000" dirty="0">
                <a:solidFill>
                  <a:srgbClr val="29292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Agent处理未达预期时的调试诊断特别复杂，且不直观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381000" y="2209651"/>
            <a:ext cx="6088582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spcAft>
                <a:spcPts val="900"/>
              </a:spcAft>
              <a:buNone/>
            </a:pPr>
            <a:r>
              <a:rPr lang="en-US" sz="900" dirty="0">
                <a:solidFill>
                  <a:srgbClr val="CCCBC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耗时影响: ++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381000" y="2523976"/>
            <a:ext cx="6088582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200"/>
              </a:spcBef>
              <a:spcAft>
                <a:spcPts val="300"/>
              </a:spcAft>
              <a:buNone/>
            </a:pPr>
            <a:r>
              <a:rPr lang="en-US" sz="1200" b="1" dirty="0">
                <a:solidFill>
                  <a:srgbClr val="E337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AI无法高效接管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381000" y="2860477"/>
            <a:ext cx="6088582" cy="180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1000" dirty="0">
                <a:solidFill>
                  <a:srgbClr val="29292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Dify并非能让AI码代码，需要人工拖拉拽，功能越复杂边际成本越高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381000" y="3168402"/>
            <a:ext cx="6088582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spcAft>
                <a:spcPts val="900"/>
              </a:spcAft>
              <a:buNone/>
            </a:pPr>
            <a:r>
              <a:rPr lang="en-US" sz="900" dirty="0">
                <a:solidFill>
                  <a:srgbClr val="CCCBC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耗时影响: +++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381000" y="3482727"/>
            <a:ext cx="6088582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200"/>
              </a:spcBef>
              <a:spcAft>
                <a:spcPts val="300"/>
              </a:spcAft>
              <a:buNone/>
            </a:pPr>
            <a:r>
              <a:rPr lang="en-US" sz="1200" b="1" dirty="0">
                <a:solidFill>
                  <a:srgbClr val="E337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高阶用法学习成本高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381000" y="3819227"/>
            <a:ext cx="6088582" cy="180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1000" dirty="0">
                <a:solidFill>
                  <a:srgbClr val="29292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需查找各类文档，向AI提问也不直观，且不一定有效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381000" y="4127153"/>
            <a:ext cx="6088582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spcAft>
                <a:spcPts val="900"/>
              </a:spcAft>
              <a:buNone/>
            </a:pPr>
            <a:r>
              <a:rPr lang="en-US" sz="900" dirty="0">
                <a:solidFill>
                  <a:srgbClr val="CCCBC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耗时影响: ++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6604099" y="1412825"/>
            <a:ext cx="2158901" cy="1561802"/>
          </a:xfrm>
          <a:prstGeom prst="rect">
            <a:avLst/>
          </a:prstGeom>
          <a:solidFill>
            <a:srgbClr val="F5F5F5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5" name="Shape 13"/>
          <p:cNvSpPr/>
          <p:nvPr/>
        </p:nvSpPr>
        <p:spPr>
          <a:xfrm>
            <a:off x="6627912" y="1412825"/>
            <a:ext cx="0" cy="1561802"/>
          </a:xfrm>
          <a:prstGeom prst="line">
            <a:avLst/>
          </a:prstGeom>
          <a:noFill/>
          <a:ln w="47625">
            <a:solidFill>
              <a:srgbClr val="E33737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778675" y="1869877"/>
            <a:ext cx="1894523" cy="3714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600"/>
              </a:spcBef>
              <a:spcAft>
                <a:spcPts val="2600"/>
              </a:spcAft>
              <a:buNone/>
            </a:pPr>
            <a:r>
              <a:rPr lang="en-US" sz="2600" b="1" dirty="0">
                <a:solidFill>
                  <a:srgbClr val="E337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70%</a:t>
            </a:r>
            <a:endParaRPr lang="en-US" sz="2600" dirty="0"/>
          </a:p>
        </p:txBody>
      </p:sp>
      <p:sp>
        <p:nvSpPr>
          <p:cNvPr id="17" name="Text 15"/>
          <p:cNvSpPr/>
          <p:nvPr/>
        </p:nvSpPr>
        <p:spPr>
          <a:xfrm>
            <a:off x="6778675" y="2571452"/>
            <a:ext cx="1894523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spcAft>
                <a:spcPts val="900"/>
              </a:spcAft>
              <a:buNone/>
            </a:pPr>
            <a:r>
              <a:rPr lang="en-US" sz="900" dirty="0">
                <a:solidFill>
                  <a:srgbClr val="29292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后期调优时间占比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6604099" y="3228529"/>
            <a:ext cx="2158901" cy="577751"/>
          </a:xfrm>
          <a:prstGeom prst="rect">
            <a:avLst/>
          </a:prstGeom>
          <a:solidFill>
            <a:srgbClr val="29292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9" name="Text 17"/>
          <p:cNvSpPr/>
          <p:nvPr/>
        </p:nvSpPr>
        <p:spPr>
          <a:xfrm>
            <a:off x="6731050" y="3355479"/>
            <a:ext cx="1943100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CCCBC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实际案例：70%时间都在后期调优Agent输出结果稳定性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1184225"/>
          </a:xfrm>
          <a:prstGeom prst="rect">
            <a:avLst/>
          </a:prstGeom>
          <a:solidFill>
            <a:srgbClr val="29292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381000" y="190500"/>
            <a:ext cx="8549640" cy="3905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MCP服务端创建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381000" y="631775"/>
            <a:ext cx="8549640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400"/>
              </a:spcBef>
              <a:spcAft>
                <a:spcPts val="1200"/>
              </a:spcAft>
              <a:buNone/>
            </a:pPr>
            <a:r>
              <a:rPr lang="en-US" sz="1200" dirty="0">
                <a:solidFill>
                  <a:srgbClr val="E337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Slide 2 - API对接与服务器创建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381000" y="2012900"/>
            <a:ext cx="4032200" cy="0"/>
          </a:xfrm>
          <a:prstGeom prst="line">
            <a:avLst/>
          </a:prstGeom>
          <a:noFill/>
          <a:ln w="19050">
            <a:solidFill>
              <a:srgbClr val="E33737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381000" y="1565225"/>
            <a:ext cx="4112844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200" b="1" dirty="0">
                <a:solidFill>
                  <a:srgbClr val="29292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对接目标应用API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381000" y="2174825"/>
            <a:ext cx="4112844" cy="180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1000" b="1" dirty="0">
                <a:solidFill>
                  <a:srgbClr val="E337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第三方团队学习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381000" y="2482751"/>
            <a:ext cx="4112844" cy="180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spcAft>
                <a:spcPts val="1000"/>
              </a:spcAft>
              <a:buNone/>
            </a:pPr>
            <a:r>
              <a:rPr lang="en-US" sz="1000" dirty="0">
                <a:solidFill>
                  <a:srgbClr val="29292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基于接口文档和业务文档学习API含义、字段含义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381000" y="2790676"/>
            <a:ext cx="4112844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spcAft>
                <a:spcPts val="900"/>
              </a:spcAft>
              <a:buNone/>
            </a:pPr>
            <a:r>
              <a:rPr lang="en-US" sz="900" dirty="0">
                <a:solidFill>
                  <a:srgbClr val="CCCBC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耗时影响: +++ (双方都产生耗时)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381000" y="3105001"/>
            <a:ext cx="4112844" cy="180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1000" b="1" dirty="0">
                <a:solidFill>
                  <a:srgbClr val="E337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原团队梳理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381000" y="3412927"/>
            <a:ext cx="4112844" cy="180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spcAft>
                <a:spcPts val="1000"/>
              </a:spcAft>
              <a:buNone/>
            </a:pPr>
            <a:r>
              <a:rPr lang="en-US" sz="1000" dirty="0">
                <a:solidFill>
                  <a:srgbClr val="29292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基于需求梳理接口文档和业务逻辑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381000" y="3720852"/>
            <a:ext cx="4112844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spcAft>
                <a:spcPts val="900"/>
              </a:spcAft>
              <a:buNone/>
            </a:pPr>
            <a:r>
              <a:rPr lang="en-US" sz="900" dirty="0">
                <a:solidFill>
                  <a:srgbClr val="CCCBC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耗时影响: +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4730651" y="2012900"/>
            <a:ext cx="4032349" cy="0"/>
          </a:xfrm>
          <a:prstGeom prst="line">
            <a:avLst/>
          </a:prstGeom>
          <a:noFill/>
          <a:ln w="19050">
            <a:solidFill>
              <a:srgbClr val="E33737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730651" y="1565225"/>
            <a:ext cx="4112996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200" b="1" dirty="0">
                <a:solidFill>
                  <a:srgbClr val="29292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MCP服务器创建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4730651" y="2174825"/>
            <a:ext cx="4112996" cy="180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spcAft>
                <a:spcPts val="1000"/>
              </a:spcAft>
              <a:buNone/>
            </a:pPr>
            <a:r>
              <a:rPr lang="en-US" sz="1000" dirty="0">
                <a:solidFill>
                  <a:srgbClr val="29292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基于API文档及业务逻辑文档，AI可自动生成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4730651" y="2482751"/>
            <a:ext cx="411299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spcAft>
                <a:spcPts val="900"/>
              </a:spcAft>
              <a:buNone/>
            </a:pPr>
            <a:r>
              <a:rPr lang="en-US" sz="900" dirty="0">
                <a:solidFill>
                  <a:srgbClr val="CCCBC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耗时影响: </a:t>
            </a:r>
            <a:pPr algn="l" indent="0" marL="0">
              <a:spcBef>
                <a:spcPts val="200"/>
              </a:spcBef>
              <a:spcAft>
                <a:spcPts val="900"/>
              </a:spcAft>
              <a:buNone/>
            </a:pPr>
            <a:r>
              <a:rPr lang="en-US" sz="1800" b="1" dirty="0">
                <a:solidFill>
                  <a:srgbClr val="E337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≈ 0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4730651" y="2901851"/>
            <a:ext cx="4032349" cy="666750"/>
          </a:xfrm>
          <a:prstGeom prst="rect">
            <a:avLst/>
          </a:prstGeom>
          <a:solidFill>
            <a:srgbClr val="F5F5F5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8" name="Shape 16"/>
          <p:cNvSpPr/>
          <p:nvPr/>
        </p:nvSpPr>
        <p:spPr>
          <a:xfrm>
            <a:off x="4754463" y="2901851"/>
            <a:ext cx="0" cy="666750"/>
          </a:xfrm>
          <a:prstGeom prst="line">
            <a:avLst/>
          </a:prstGeom>
          <a:noFill/>
          <a:ln w="47625">
            <a:solidFill>
              <a:srgbClr val="E33737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4930676" y="3054251"/>
            <a:ext cx="3753523" cy="3619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29292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实际案例：</a:t>
            </a:r>
            <a:pPr algn="l" indent="0" marL="0">
              <a:buNone/>
            </a:pPr>
            <a:r>
              <a:rPr lang="en-US" sz="1000" dirty="0">
                <a:solidFill>
                  <a:srgbClr val="29292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Fred花了2天梳理业务逻辑和接口，但MCP创建仅需1小时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1184225"/>
          </a:xfrm>
          <a:prstGeom prst="rect">
            <a:avLst/>
          </a:prstGeom>
          <a:solidFill>
            <a:srgbClr val="29292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381000" y="190500"/>
            <a:ext cx="8549640" cy="3905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前端开发与需求等待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381000" y="631775"/>
            <a:ext cx="8549640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400"/>
              </a:spcBef>
              <a:spcAft>
                <a:spcPts val="1200"/>
              </a:spcAft>
              <a:buNone/>
            </a:pPr>
            <a:r>
              <a:rPr lang="en-US" sz="1200" dirty="0">
                <a:solidFill>
                  <a:srgbClr val="E337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Slide 3 - 开发效率与瓶颈分析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381000" y="2012900"/>
            <a:ext cx="4032200" cy="0"/>
          </a:xfrm>
          <a:prstGeom prst="line">
            <a:avLst/>
          </a:prstGeom>
          <a:noFill/>
          <a:ln w="19050">
            <a:solidFill>
              <a:srgbClr val="E33737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381000" y="1565225"/>
            <a:ext cx="4112844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200" b="1" dirty="0">
                <a:solidFill>
                  <a:srgbClr val="29292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前端开发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381000" y="2174825"/>
            <a:ext cx="4112844" cy="180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1000" b="1" dirty="0">
                <a:solidFill>
                  <a:srgbClr val="E337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代码实现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381000" y="2482751"/>
            <a:ext cx="4112844" cy="180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spcAft>
                <a:spcPts val="1000"/>
              </a:spcAft>
              <a:buNone/>
            </a:pPr>
            <a:r>
              <a:rPr lang="en-US" sz="1000" dirty="0">
                <a:solidFill>
                  <a:srgbClr val="29292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如果对实现方法、代码结构没有太高要求，基本没啥成本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381000" y="2790676"/>
            <a:ext cx="4112844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spcAft>
                <a:spcPts val="900"/>
              </a:spcAft>
              <a:buNone/>
            </a:pPr>
            <a:r>
              <a:rPr lang="en-US" sz="900" dirty="0">
                <a:solidFill>
                  <a:srgbClr val="CCCBC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耗时影响: +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381000" y="3079552"/>
            <a:ext cx="4112844" cy="180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1000" b="1" dirty="0">
                <a:solidFill>
                  <a:srgbClr val="E337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设计稿确认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381000" y="3387477"/>
            <a:ext cx="4112844" cy="180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spcAft>
                <a:spcPts val="1000"/>
              </a:spcAft>
              <a:buNone/>
            </a:pPr>
            <a:r>
              <a:rPr lang="en-US" sz="1000" dirty="0">
                <a:solidFill>
                  <a:srgbClr val="29292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简单设计基本没成本，复杂功能需要更频繁沟通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381000" y="3695402"/>
            <a:ext cx="4112844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spcAft>
                <a:spcPts val="900"/>
              </a:spcAft>
              <a:buNone/>
            </a:pPr>
            <a:r>
              <a:rPr lang="en-US" sz="900" dirty="0">
                <a:solidFill>
                  <a:srgbClr val="CCCBC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耗时影响: +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381000" y="3984278"/>
            <a:ext cx="4112844" cy="180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1000" b="1" dirty="0">
                <a:solidFill>
                  <a:srgbClr val="E337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精细化设计 (To C)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381000" y="4292203"/>
            <a:ext cx="4112844" cy="180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spcAft>
                <a:spcPts val="1000"/>
              </a:spcAft>
              <a:buNone/>
            </a:pPr>
            <a:r>
              <a:rPr lang="en-US" sz="1000" dirty="0">
                <a:solidFill>
                  <a:srgbClr val="29292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面向消费者的精细化设计稿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381000" y="4600129"/>
            <a:ext cx="4112844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00"/>
              </a:spcBef>
              <a:spcAft>
                <a:spcPts val="900"/>
              </a:spcAft>
              <a:buNone/>
            </a:pPr>
            <a:r>
              <a:rPr lang="en-US" sz="900" dirty="0">
                <a:solidFill>
                  <a:srgbClr val="CCCBC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耗时影响: ++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4730651" y="2012900"/>
            <a:ext cx="4032349" cy="0"/>
          </a:xfrm>
          <a:prstGeom prst="line">
            <a:avLst/>
          </a:prstGeom>
          <a:noFill/>
          <a:ln w="19050">
            <a:solidFill>
              <a:srgbClr val="E33737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730651" y="1565225"/>
            <a:ext cx="4112996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200" b="1" dirty="0">
                <a:solidFill>
                  <a:srgbClr val="29292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需求等待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4730651" y="2174825"/>
            <a:ext cx="4032349" cy="485775"/>
          </a:xfrm>
          <a:prstGeom prst="rect">
            <a:avLst/>
          </a:prstGeom>
          <a:solidFill>
            <a:srgbClr val="29292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9" name="Text 17"/>
          <p:cNvSpPr/>
          <p:nvPr/>
        </p:nvSpPr>
        <p:spPr>
          <a:xfrm>
            <a:off x="4883051" y="2327225"/>
            <a:ext cx="3802100" cy="180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开发确实简单很多，更多是</a:t>
            </a:r>
            <a:pPr algn="l" indent="0" marL="0">
              <a:buNone/>
            </a:pPr>
            <a:r>
              <a:rPr lang="en-US" sz="1000" dirty="0">
                <a:solidFill>
                  <a:srgbClr val="E337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等待需求输入</a:t>
            </a:r>
            <a:pPr algn="l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、确认设计稿并验收调优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4730651" y="2762101"/>
            <a:ext cx="4032349" cy="723900"/>
          </a:xfrm>
          <a:prstGeom prst="rect">
            <a:avLst/>
          </a:prstGeom>
          <a:solidFill>
            <a:srgbClr val="F5F5F5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1" name="Text 19"/>
          <p:cNvSpPr/>
          <p:nvPr/>
        </p:nvSpPr>
        <p:spPr>
          <a:xfrm>
            <a:off x="4883051" y="2914501"/>
            <a:ext cx="3802100" cy="180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29292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实际案例：</a:t>
            </a:r>
            <a:pPr algn="l" indent="0" marL="0">
              <a:buNone/>
            </a:pPr>
            <a:r>
              <a:rPr lang="en-US" sz="1000" dirty="0">
                <a:solidFill>
                  <a:srgbClr val="29292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Mark和Fred在接到需求后</a:t>
            </a:r>
            <a:pPr algn="l" indent="0" marL="0">
              <a:buNone/>
            </a:pPr>
            <a:r>
              <a:rPr lang="en-US" sz="1000" b="1" dirty="0">
                <a:solidFill>
                  <a:srgbClr val="E337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2-3天</a:t>
            </a:r>
            <a:pPr algn="l" indent="0" marL="0">
              <a:buNone/>
            </a:pPr>
            <a:r>
              <a:rPr lang="en-US" sz="1000" dirty="0">
                <a:solidFill>
                  <a:srgbClr val="29292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完成开发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4883051" y="3171676"/>
            <a:ext cx="3802100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900" dirty="0">
                <a:solidFill>
                  <a:srgbClr val="CCCBC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注：并非最优开发模式，demo复杂度也较低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AI开发工作流反馈报告</dc:title>
  <dc:subject>PptxGenJS Presentation</dc:subject>
  <dc:creator>X-IPE</dc:creator>
  <cp:lastModifiedBy>X-IPE</cp:lastModifiedBy>
  <cp:revision>1</cp:revision>
  <dcterms:created xsi:type="dcterms:W3CDTF">2026-01-30T03:09:16Z</dcterms:created>
  <dcterms:modified xsi:type="dcterms:W3CDTF">2026-01-30T03:09:16Z</dcterms:modified>
</cp:coreProperties>
</file>